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147471730" r:id="rId6"/>
    <p:sldId id="2147471732" r:id="rId7"/>
    <p:sldId id="2147471724" r:id="rId8"/>
    <p:sldId id="2147471723" r:id="rId9"/>
    <p:sldId id="21474714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D3D66-8494-497B-BE45-239A48DF6C21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F6A36-1079-4BBD-BCF4-180FEA810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1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12BB1-996B-66AB-B8AC-610B289F4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10187E-1787-A90D-2E5A-36862A1C3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06E4F-6E1A-3179-70C3-C244DD9D0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21BA-9F22-4129-F548-F11B6447CE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9C825-F38E-45BB-92C1-043DE61C918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99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6E48D-F1E4-9B05-1430-8D3F5362A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E2DE0-EE7F-E26B-80D2-5A5A18A9B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500DF-522D-266A-F808-923CF97D7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02E71-3829-16FB-552B-CD01701A1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9C825-F38E-45BB-92C1-043DE61C9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9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7C90-680D-582E-2CC8-25582E46F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3D089-9971-B676-6884-C0347D6E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3070C-D5DA-F16F-7F9B-B63C0BA4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6F3D9-4328-70B2-C691-E2ADEC67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4833-3713-1EFF-F574-AE066D80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44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284E-BAEB-1FEF-9084-1E99FE73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AF4C0-3E45-94E8-9CD4-66AD4ECB8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A0F1B-F581-56FA-B376-19F83CD2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BF1F-D372-AF2C-3BEE-59CD8A71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661F9-DC17-EF4E-7937-C16A738F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66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5A5B4-A449-08F2-7F7C-FC132A467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702A3-1AD8-5331-73E2-528A94039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12105-C2E2-A267-3DFB-1DB4392D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428BB-C1A9-426F-8889-5723B8F7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AFE8D-E1CB-C410-AE15-4ADB37DE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97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3246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3693504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2D8AF-452C-D94D-A560-DAD6A962E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r">
              <a:defRPr lang="en-GB" sz="1000" kern="1200" noProof="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61C906F-FE73-EC4B-9D46-7CD1B4F04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5737" y="684000"/>
            <a:ext cx="10676438" cy="531097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CA"/>
              <a:t>Title only slide</a:t>
            </a:r>
          </a:p>
        </p:txBody>
      </p:sp>
    </p:spTree>
    <p:extLst>
      <p:ext uri="{BB962C8B-B14F-4D97-AF65-F5344CB8AC3E}">
        <p14:creationId xmlns:p14="http://schemas.microsoft.com/office/powerpoint/2010/main" val="2024648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A -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55DEE0-8370-E943-9B2D-42BE4FA5B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477000" y="2088000"/>
            <a:ext cx="3810000" cy="1551311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Section cover title </a:t>
            </a:r>
          </a:p>
        </p:txBody>
      </p:sp>
      <p:sp>
        <p:nvSpPr>
          <p:cNvPr id="14" name="Text placeholder for subtitle">
            <a:extLst>
              <a:ext uri="{FF2B5EF4-FFF2-40B4-BE49-F238E27FC236}">
                <a16:creationId xmlns:a16="http://schemas.microsoft.com/office/drawing/2014/main" id="{E9522A59-F2EE-EC4A-B6B5-F01CEA5BD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477000" y="4059936"/>
            <a:ext cx="3810000" cy="9052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subtitle, if required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1AE6815-8A45-F99C-1904-333632F44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6762" y="765175"/>
            <a:ext cx="10671048" cy="5327650"/>
          </a:xfrm>
          <a:custGeom>
            <a:avLst/>
            <a:gdLst>
              <a:gd name="connsiteX0" fmla="*/ 5329238 w 10671048"/>
              <a:gd name="connsiteY0" fmla="*/ 763587 h 5327650"/>
              <a:gd name="connsiteX1" fmla="*/ 5329238 w 10671048"/>
              <a:gd name="connsiteY1" fmla="*/ 4569222 h 5327650"/>
              <a:gd name="connsiteX2" fmla="*/ 9893133 w 10671048"/>
              <a:gd name="connsiteY2" fmla="*/ 4569222 h 5327650"/>
              <a:gd name="connsiteX3" fmla="*/ 9893133 w 10671048"/>
              <a:gd name="connsiteY3" fmla="*/ 763587 h 5327650"/>
              <a:gd name="connsiteX4" fmla="*/ 0 w 10671048"/>
              <a:gd name="connsiteY4" fmla="*/ 0 h 5327650"/>
              <a:gd name="connsiteX5" fmla="*/ 10671048 w 10671048"/>
              <a:gd name="connsiteY5" fmla="*/ 0 h 5327650"/>
              <a:gd name="connsiteX6" fmla="*/ 10671048 w 10671048"/>
              <a:gd name="connsiteY6" fmla="*/ 5327650 h 5327650"/>
              <a:gd name="connsiteX7" fmla="*/ 0 w 10671048"/>
              <a:gd name="connsiteY7" fmla="*/ 532765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71048" h="5327650">
                <a:moveTo>
                  <a:pt x="5329238" y="763587"/>
                </a:moveTo>
                <a:lnTo>
                  <a:pt x="5329238" y="4569222"/>
                </a:lnTo>
                <a:lnTo>
                  <a:pt x="9893133" y="4569222"/>
                </a:lnTo>
                <a:lnTo>
                  <a:pt x="9893133" y="763587"/>
                </a:lnTo>
                <a:close/>
                <a:moveTo>
                  <a:pt x="0" y="0"/>
                </a:moveTo>
                <a:lnTo>
                  <a:pt x="10671048" y="0"/>
                </a:lnTo>
                <a:lnTo>
                  <a:pt x="10671048" y="5327650"/>
                </a:lnTo>
                <a:lnTo>
                  <a:pt x="0" y="53276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r>
              <a:rPr lang="en-US" noProof="0"/>
              <a:t>Click icon to add image. Images are available to download from the Brand Source image library  brand.cgi.com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0A3FE-3C0F-1B27-1805-00E649F94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96000" y="1528762"/>
            <a:ext cx="4572000" cy="117087"/>
          </a:xfrm>
          <a:prstGeom prst="rect">
            <a:avLst/>
          </a:prstGeom>
          <a:gradFill>
            <a:gsLst>
              <a:gs pos="60000">
                <a:srgbClr val="A82465"/>
              </a:gs>
              <a:gs pos="0">
                <a:srgbClr val="E31937"/>
              </a:gs>
              <a:gs pos="100000">
                <a:srgbClr val="5236AB"/>
              </a:gs>
            </a:gsLst>
            <a:lin ang="10800000" scaled="0"/>
          </a:gradFill>
        </p:spPr>
        <p:txBody>
          <a:bodyPr vert="horz" wrap="square" lIns="0" tIns="0" rIns="0" bIns="0" rtlCol="0" anchor="t" anchorCtr="0">
            <a:normAutofit fontScale="47500" lnSpcReduction="20000"/>
          </a:bodyPr>
          <a:lstStyle/>
          <a:p>
            <a:pPr algn="l"/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650254-1B0A-F928-CE1E-0FC2FC32A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A5518B4-A5E0-02ED-0A2C-41BAAE12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25A3C56-E491-49B2-93F3-63532DF516B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612696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401C-EB58-4608-53BC-86E1D150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D4CB-E6E3-B213-2F46-3C44BEFFB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53418-66BD-E462-EF41-551106E9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DC5A6-2F6A-2CC7-2ADA-1F5BB490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DBAF8-07A3-59D5-CCA6-B454B9702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0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D4A96-331C-8B31-4A37-E75C08B4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E2CDD-990A-761F-F360-ECB9A43CE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43FC2-40AC-E155-F194-229D05A68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93FF4-BA47-0043-7FD6-15888F585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7BB5E-BEF7-7AC7-2E32-37A411CB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465C-9E05-E30B-7E0A-3B59192A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1521-6EAF-E833-29C7-0C497E1FE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7821D-74AA-710D-9C41-362E9D479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D170B-A30B-28C6-A3FA-B5162DFF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D386-0D2E-C69A-AB07-B68E0FD5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78937-7AE3-A6B7-EC1C-B7CFF89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8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7E18-EA8E-5560-AFA4-A83134C3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4DE3A-1163-B0BE-1B57-EDAE660C4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50A36-7DC3-1C08-8FA0-7B7DB43D1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5DD88-4B0F-F3BF-8D18-990186D6F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3DF48-087D-74B5-54C4-87C4C8A82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36B30-30C6-9E8D-5863-74EEF96B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6CF6F-7C44-D8C9-DE99-5C9E4396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89168-9D65-038A-AD38-79AD1EE62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67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07E9-AC98-CAD1-3106-2BAEEBA8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3050F-9AE7-C353-CF6E-C9DAA898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C232D-5414-055C-22D9-3FEA2003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9ABA4-E372-B58A-B506-4FF0D350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D9D68-03F2-EF1A-0F3B-44EB45C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34921-823F-DBC9-F4A2-6B6BC7A9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1E6BC-43F6-338A-F36F-7FB0354F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368F0-3A5B-F3D9-0151-CD93586D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1276-571D-AA52-14E4-4EA5AF220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4DBB9-F2BF-A0D3-0F25-292C674E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0136E-AE9F-D964-A1D6-3CE4B6E8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C69C-9354-707A-8985-59AE2E8F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5A14A-74AE-34DD-DB80-81384AAC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A78D-09AA-810E-A25B-73A0CE2B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40C84A-1F07-520B-ADCB-BE70D731B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4F3C9-AE2A-035F-7D4C-31B6C0D3A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7F17-782D-A045-8226-1B74F8ECB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383DC-7C9F-D269-0C34-856FE92A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BA93-4771-51C1-C4D3-74A2E911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7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D22C9-7134-9521-B620-58A3937A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D41F9-EFA8-D8B0-EDE7-31389D7AB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8B652-4BE2-CA0E-9F58-3CCB7FA66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20665-34DC-48BA-8E6B-D2E03E4998A9}" type="datetimeFigureOut">
              <a:rPr lang="en-US" smtClean="0"/>
              <a:t>7/26/2025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8BC2E-3D37-A044-12DE-76DE0B501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BD93B-FD10-E938-738A-A0E9A80EF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6D6754-2C2D-454D-9915-F2DCF06A4E7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A30C4-C3B5-1697-FD58-71C31F6ED10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571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A9AE-AB0E-6219-94A9-9366F8B9E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34576-4355-3B8D-E350-20F65D481A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_DEVICE_C_Footage_Purple_02_Render">
            <a:hlinkClick r:id="" action="ppaction://media"/>
            <a:extLst>
              <a:ext uri="{FF2B5EF4-FFF2-40B4-BE49-F238E27FC236}">
                <a16:creationId xmlns:a16="http://schemas.microsoft.com/office/drawing/2014/main" id="{5F9C2733-2C25-B38F-388B-B3DFF29C6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2" t="-1" r="-807" b="1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0AED82-E6EA-EBDA-CDEC-481ADA9A1AF7}"/>
              </a:ext>
            </a:extLst>
          </p:cNvPr>
          <p:cNvSpPr txBox="1">
            <a:spLocks/>
          </p:cNvSpPr>
          <p:nvPr/>
        </p:nvSpPr>
        <p:spPr>
          <a:xfrm>
            <a:off x="0" y="694246"/>
            <a:ext cx="5676772" cy="2907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Project Drishti</a:t>
            </a:r>
          </a:p>
          <a:p>
            <a:endParaRPr lang="en-US" sz="4800" b="1" dirty="0"/>
          </a:p>
          <a:p>
            <a:r>
              <a:rPr lang="en-US" sz="4100" b="1" dirty="0"/>
              <a:t>An AI-Powered Cognitive Command Center for Event Safety</a:t>
            </a:r>
          </a:p>
          <a:p>
            <a:endParaRPr lang="en-US" sz="4100" dirty="0"/>
          </a:p>
          <a:p>
            <a:endParaRPr lang="en-US" sz="4100" dirty="0"/>
          </a:p>
          <a:p>
            <a:r>
              <a:rPr lang="en-US" sz="2200" i="1" dirty="0"/>
              <a:t>Agentic AI Day – Powered by H2S</a:t>
            </a:r>
            <a:endParaRPr lang="en-US" sz="22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54D42AE-4428-F564-A560-446DD33402B2}"/>
              </a:ext>
            </a:extLst>
          </p:cNvPr>
          <p:cNvSpPr txBox="1">
            <a:spLocks/>
          </p:cNvSpPr>
          <p:nvPr/>
        </p:nvSpPr>
        <p:spPr>
          <a:xfrm>
            <a:off x="462117" y="5327555"/>
            <a:ext cx="7837058" cy="9148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>
                <a:latin typeface="+mj-lt"/>
                <a:ea typeface="+mj-ea"/>
                <a:cs typeface="+mj-cs"/>
              </a:rPr>
              <a:t>Team: </a:t>
            </a:r>
            <a:r>
              <a:rPr lang="en-US" sz="2000" b="1" i="1" dirty="0" err="1">
                <a:latin typeface="+mj-lt"/>
                <a:ea typeface="+mj-ea"/>
                <a:cs typeface="+mj-cs"/>
              </a:rPr>
              <a:t>MetaMind</a:t>
            </a:r>
            <a:r>
              <a:rPr lang="en-US" sz="2000" b="1" i="1" dirty="0">
                <a:latin typeface="+mj-lt"/>
                <a:ea typeface="+mj-ea"/>
                <a:cs typeface="+mj-cs"/>
              </a:rPr>
              <a:t> Mavericks</a:t>
            </a:r>
          </a:p>
          <a:p>
            <a:pPr marL="0" indent="0">
              <a:buNone/>
            </a:pPr>
            <a:r>
              <a:rPr lang="en-US" sz="2000" b="1" i="1" dirty="0">
                <a:latin typeface="+mj-lt"/>
                <a:ea typeface="+mj-ea"/>
                <a:cs typeface="+mj-cs"/>
              </a:rPr>
              <a:t>Prepared By: Sourav Ray, Aravind Kalla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783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B69D2-9B32-1192-C0AA-CD25D4F1B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90A2946-3C29-BE39-680E-D89EF5B1B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08022" y="253155"/>
            <a:ext cx="5147203" cy="6226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99E29-BA36-BC91-573A-CEE89634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041" y="612364"/>
            <a:ext cx="5376900" cy="844628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Palatino Linotype"/>
              </a:rPr>
              <a:t>P</a:t>
            </a:r>
            <a:r>
              <a:rPr lang="en-US" sz="2000">
                <a:latin typeface="Palatino Linotype"/>
              </a:rPr>
              <a:t>ROBLEM</a:t>
            </a:r>
            <a:r>
              <a:rPr lang="en-US">
                <a:latin typeface="Palatino Linotype"/>
              </a:rPr>
              <a:t> S</a:t>
            </a:r>
            <a:r>
              <a:rPr lang="en-US" sz="1800">
                <a:latin typeface="Palatino Linotype"/>
              </a:rPr>
              <a:t>TATEMENT</a:t>
            </a:r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0AFB85D-BBAD-8AB4-C951-AFDB32679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08021" y="156898"/>
            <a:ext cx="5147204" cy="94334"/>
          </a:xfrm>
          <a:prstGeom prst="rect">
            <a:avLst/>
          </a:prstGeom>
          <a:gradFill>
            <a:gsLst>
              <a:gs pos="100000">
                <a:srgbClr val="5236AB"/>
              </a:gs>
              <a:gs pos="0">
                <a:srgbClr val="E31937"/>
              </a:gs>
              <a:gs pos="60000">
                <a:srgbClr val="A82465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3086C-763F-8227-99C8-1D897F7AC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2</a:t>
            </a:fld>
            <a:endParaRPr lang="en-CA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9F6DAF4-DF06-3BC6-F1C0-786D115BE4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6406159"/>
              </p:ext>
            </p:extLst>
          </p:nvPr>
        </p:nvGraphicFramePr>
        <p:xfrm>
          <a:off x="530941" y="251232"/>
          <a:ext cx="4906297" cy="618227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4906297">
                  <a:extLst>
                    <a:ext uri="{9D8B030D-6E8A-4147-A177-3AD203B41FA5}">
                      <a16:colId xmlns:a16="http://schemas.microsoft.com/office/drawing/2014/main" val="2120469361"/>
                    </a:ext>
                  </a:extLst>
                </a:gridCol>
              </a:tblGrid>
              <a:tr h="6182275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200" b="1" kern="1200">
                          <a:solidFill>
                            <a:schemeClr val="tx1"/>
                          </a:solidFill>
                          <a:latin typeface="Palatino Linotype"/>
                          <a:ea typeface="Calibri"/>
                          <a:cs typeface="+mn-cs"/>
                        </a:rPr>
                        <a:t>Problem Statement 3: </a:t>
                      </a:r>
                      <a:endParaRPr lang="en-US" sz="2200" b="1" kern="1200" dirty="0">
                        <a:solidFill>
                          <a:schemeClr val="tx1"/>
                        </a:solidFill>
                        <a:latin typeface="Palatino Linotype"/>
                        <a:ea typeface="Calibri"/>
                        <a:cs typeface="+mn-cs"/>
                      </a:endParaRPr>
                    </a:p>
                    <a:p>
                      <a:pPr marL="0" lvl="0" indent="0"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latin typeface="Palatino Linotype"/>
                          <a:ea typeface="Calibri"/>
                          <a:cs typeface="+mn-cs"/>
                        </a:rPr>
                        <a:t>Improving Safety at Large Public Events</a:t>
                      </a:r>
                      <a:br>
                        <a:rPr lang="en-US" sz="1800" b="1" kern="1200" dirty="0">
                          <a:solidFill>
                            <a:srgbClr val="000000"/>
                          </a:solidFill>
                          <a:latin typeface="Palatino Linotype"/>
                          <a:ea typeface="Calibri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rgbClr val="000000"/>
                          </a:solidFill>
                          <a:latin typeface="Palatino Linotype"/>
                          <a:ea typeface="Calibri"/>
                          <a:cs typeface="+mn-cs"/>
                        </a:rPr>
                        <a:t>- </a:t>
                      </a:r>
                      <a:r>
                        <a:rPr lang="en-US" sz="1400" b="1" dirty="0"/>
                        <a:t>Event Safety is Reactive, Not Proactive.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b="1" dirty="0"/>
                        <a:t>Data Overload: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Commanders are flooded with disconnected video feeds, radio chatter, and reports.</a:t>
                      </a:r>
                    </a:p>
                    <a:p>
                      <a:endParaRPr lang="en-US" sz="1400" b="1" dirty="0"/>
                    </a:p>
                    <a:p>
                      <a:r>
                        <a:rPr lang="en-US" sz="1400" b="1" dirty="0"/>
                        <a:t>Delayed Response: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It's impossible for humans to see every potential issue in real-time. By the time a problem is spotted, it's often too late.</a:t>
                      </a:r>
                    </a:p>
                    <a:p>
                      <a:endParaRPr lang="en-US" sz="1400" b="1" dirty="0"/>
                    </a:p>
                    <a:p>
                      <a:r>
                        <a:rPr lang="en-US" sz="1400" b="1" dirty="0"/>
                        <a:t>Siloed Information:</a:t>
                      </a:r>
                      <a:r>
                        <a:rPr lang="en-US" sz="1400" dirty="0"/>
                        <a:t> </a:t>
                      </a:r>
                    </a:p>
                    <a:p>
                      <a:r>
                        <a:rPr lang="en-US" sz="1400" dirty="0"/>
                        <a:t>Critical knowledge is buried in static documents (SOPs), completely disconnected from live events on the ground.</a:t>
                      </a:r>
                    </a:p>
                    <a:p>
                      <a:endParaRPr lang="en-US" sz="1400" b="1" dirty="0"/>
                    </a:p>
                    <a:p>
                      <a:r>
                        <a:rPr lang="en-US" sz="1400" b="1" dirty="0"/>
                        <a:t>Current systems record what happened. They don't predict what's </a:t>
                      </a:r>
                      <a:r>
                        <a:rPr lang="en-US" sz="1400" b="1" i="0" dirty="0"/>
                        <a:t>about</a:t>
                      </a:r>
                      <a:r>
                        <a:rPr lang="en-US" sz="1400" b="1" dirty="0"/>
                        <a:t> to happen.</a:t>
                      </a:r>
                      <a:endParaRPr lang="en-US" sz="1400" dirty="0"/>
                    </a:p>
                    <a:p>
                      <a:pPr marL="0" lvl="0" indent="0" algn="just">
                        <a:spcAft>
                          <a:spcPts val="600"/>
                        </a:spcAft>
                        <a:buFont typeface="+mj-lt"/>
                        <a:buNone/>
                      </a:pP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Palatino Linotype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spcAft>
                          <a:spcPts val="600"/>
                        </a:spcAft>
                        <a:buFont typeface="+mj-lt"/>
                        <a:buNone/>
                      </a:pPr>
                      <a:endParaRPr lang="en-US" sz="1400" b="0" i="0" kern="1200" dirty="0">
                        <a:solidFill>
                          <a:schemeClr val="tx1"/>
                        </a:solidFill>
                        <a:effectLst/>
                        <a:latin typeface="Palatino Linotype"/>
                        <a:ea typeface="+mn-ea"/>
                        <a:cs typeface="+mn-cs"/>
                      </a:endParaRPr>
                    </a:p>
                  </a:txBody>
                  <a:tcPr marL="0" marR="12170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5167437"/>
                  </a:ext>
                </a:extLst>
              </a:tr>
            </a:tbl>
          </a:graphicData>
        </a:graphic>
      </p:graphicFrame>
      <p:pic>
        <p:nvPicPr>
          <p:cNvPr id="4" name="Picture 3" descr="A white robot with black helmet&#10;&#10;AI-generated content may be incorrect.">
            <a:extLst>
              <a:ext uri="{FF2B5EF4-FFF2-40B4-BE49-F238E27FC236}">
                <a16:creationId xmlns:a16="http://schemas.microsoft.com/office/drawing/2014/main" id="{81F4EC83-B7E7-DA78-F0AE-2E12CAD51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76" y="1155599"/>
            <a:ext cx="4105830" cy="50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18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7" descr="A collage of people in a room with computers&#10;&#10;AI-generated content may be incorrect.">
            <a:extLst>
              <a:ext uri="{FF2B5EF4-FFF2-40B4-BE49-F238E27FC236}">
                <a16:creationId xmlns:a16="http://schemas.microsoft.com/office/drawing/2014/main" id="{9AAFA029-2B55-7F1D-0C92-EA2F0367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750D2-9ACC-C7BA-3E30-C39C6567F840}"/>
              </a:ext>
            </a:extLst>
          </p:cNvPr>
          <p:cNvSpPr txBox="1">
            <a:spLocks/>
          </p:cNvSpPr>
          <p:nvPr/>
        </p:nvSpPr>
        <p:spPr>
          <a:xfrm>
            <a:off x="1118095" y="180869"/>
            <a:ext cx="3051969" cy="107103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Palatino Linotype" panose="02040502050505030304" pitchFamily="18" charset="0"/>
              </a:rPr>
              <a:t>PROPOSED 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87AB5-402E-3E83-B1A5-8BBA64CBD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237584" y="1219716"/>
            <a:ext cx="5060639" cy="128584"/>
          </a:xfrm>
          <a:prstGeom prst="rect">
            <a:avLst/>
          </a:prstGeom>
          <a:gradFill>
            <a:gsLst>
              <a:gs pos="100000">
                <a:srgbClr val="5236AB"/>
              </a:gs>
              <a:gs pos="0">
                <a:srgbClr val="E31937"/>
              </a:gs>
              <a:gs pos="60000">
                <a:srgbClr val="A82465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42B082A-A57B-EA4B-1B68-F0E3DC6A1806}"/>
              </a:ext>
            </a:extLst>
          </p:cNvPr>
          <p:cNvSpPr txBox="1">
            <a:spLocks/>
          </p:cNvSpPr>
          <p:nvPr/>
        </p:nvSpPr>
        <p:spPr>
          <a:xfrm>
            <a:off x="237583" y="1405843"/>
            <a:ext cx="5060639" cy="5271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Palatino Linotype" panose="02040502050505030304" pitchFamily="18" charset="0"/>
              </a:rPr>
              <a:t>Project Drishti is a situational awareness platform that acts as a central nervous system for event safety.</a:t>
            </a:r>
          </a:p>
          <a:p>
            <a:pPr marL="0" indent="0">
              <a:buNone/>
            </a:pPr>
            <a:r>
              <a:rPr lang="en-US" sz="1000" dirty="0">
                <a:latin typeface="Palatino Linotype" panose="02040502050505030304" pitchFamily="18" charset="0"/>
              </a:rPr>
              <a:t>It transforms a command center from a passive monitoring station into an active, intelligent partner.</a:t>
            </a:r>
          </a:p>
          <a:p>
            <a:pPr marL="0" indent="0">
              <a:buNone/>
            </a:pPr>
            <a:endParaRPr lang="en-US" sz="1400" b="1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n-US" sz="1400" b="1" dirty="0">
                <a:latin typeface="Palatino Linotype" panose="02040502050505030304" pitchFamily="18" charset="0"/>
              </a:rPr>
              <a:t>Our solution:</a:t>
            </a:r>
          </a:p>
          <a:p>
            <a:r>
              <a:rPr lang="en-US" sz="1400" b="1" dirty="0">
                <a:latin typeface="Palatino Linotype" panose="02040502050505030304" pitchFamily="18" charset="0"/>
              </a:rPr>
              <a:t>Perceives</a:t>
            </a:r>
            <a:r>
              <a:rPr lang="en-US" sz="1400" dirty="0">
                <a:latin typeface="Palatino Linotype" panose="02040502050505030304" pitchFamily="18" charset="0"/>
              </a:rPr>
              <a:t> the environment through live video analysis.</a:t>
            </a:r>
          </a:p>
          <a:p>
            <a:r>
              <a:rPr lang="en-US" sz="1400" b="1" dirty="0">
                <a:latin typeface="Palatino Linotype" panose="02040502050505030304" pitchFamily="18" charset="0"/>
              </a:rPr>
              <a:t>Understands</a:t>
            </a:r>
            <a:r>
              <a:rPr lang="en-US" sz="1400" dirty="0">
                <a:latin typeface="Palatino Linotype" panose="02040502050505030304" pitchFamily="18" charset="0"/>
              </a:rPr>
              <a:t> the context by fusing real-time data with operational procedures.</a:t>
            </a:r>
          </a:p>
          <a:p>
            <a:r>
              <a:rPr lang="en-US" sz="1400" b="1" dirty="0">
                <a:latin typeface="Palatino Linotype" panose="02040502050505030304" pitchFamily="18" charset="0"/>
              </a:rPr>
              <a:t>Empowers</a:t>
            </a:r>
            <a:r>
              <a:rPr lang="en-US" sz="1400" dirty="0">
                <a:latin typeface="Palatino Linotype" panose="02040502050505030304" pitchFamily="18" charset="0"/>
              </a:rPr>
              <a:t> commanders to ask complex questions in natural language and get instant, factually-grounded answers.</a:t>
            </a:r>
            <a:endParaRPr lang="en-US" sz="1000" dirty="0"/>
          </a:p>
          <a:p>
            <a:endParaRPr lang="en-US" sz="1000" b="1" dirty="0"/>
          </a:p>
          <a:p>
            <a:endParaRPr lang="en-US" sz="1000" b="1" dirty="0"/>
          </a:p>
          <a:p>
            <a:endParaRPr lang="en-US" sz="1000" b="1" dirty="0"/>
          </a:p>
          <a:p>
            <a:endParaRPr lang="en-US" sz="1000" b="1" dirty="0"/>
          </a:p>
          <a:p>
            <a:r>
              <a:rPr lang="en-US" sz="1400" b="1" dirty="0">
                <a:latin typeface="Palatino Linotype" panose="02040502050505030304" pitchFamily="18" charset="0"/>
              </a:rPr>
              <a:t>Outcome</a:t>
            </a:r>
            <a:r>
              <a:rPr lang="en-US" sz="1400" dirty="0">
                <a:latin typeface="Palatino Linotype" panose="02040502050505030304" pitchFamily="18" charset="0"/>
              </a:rPr>
              <a:t>: We're moving from "What happened?" to "What's happening, and what should I do next?"</a:t>
            </a:r>
          </a:p>
        </p:txBody>
      </p:sp>
    </p:spTree>
    <p:extLst>
      <p:ext uri="{BB962C8B-B14F-4D97-AF65-F5344CB8AC3E}">
        <p14:creationId xmlns:p14="http://schemas.microsoft.com/office/powerpoint/2010/main" val="323206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FB7F-B703-0205-B6AE-19CEFFE60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7522B-366C-B8F9-7BCF-14A1A0B7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32" y="256984"/>
            <a:ext cx="2822011" cy="764085"/>
          </a:xfrm>
        </p:spPr>
        <p:txBody>
          <a:bodyPr/>
          <a:lstStyle/>
          <a:p>
            <a:r>
              <a:rPr lang="en-US" sz="2400" b="1" dirty="0">
                <a:latin typeface="Palatino Linotype" panose="02040502050505030304" pitchFamily="18" charset="0"/>
              </a:rPr>
              <a:t>MVP Architecture</a:t>
            </a:r>
            <a:endParaRPr lang="en-US" sz="1600" b="1" dirty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9408E9B8-C1AC-B5B6-1E1B-D8FE16047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034" y="6264308"/>
            <a:ext cx="261660" cy="1692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A3C56-E491-49B2-93F3-63532DF516BC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4EDA70-1BDB-C220-3FAC-C35ABD95DDA3}"/>
              </a:ext>
            </a:extLst>
          </p:cNvPr>
          <p:cNvSpPr txBox="1"/>
          <p:nvPr/>
        </p:nvSpPr>
        <p:spPr>
          <a:xfrm>
            <a:off x="6931742" y="1620836"/>
            <a:ext cx="4492952" cy="4101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US">
              <a:latin typeface="Palatino Linotype"/>
            </a:endParaRPr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B11F0BFF-EE61-2870-5F9E-53C5FF7C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324" y="478005"/>
            <a:ext cx="7492179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We built a fully functional MVP on Google Cloud, demonstrating the core data-to-action pipeline.</a:t>
            </a:r>
            <a:b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</a:br>
            <a:endParaRPr lang="en-US" altLang="en-US" sz="1600" b="1" i="0" u="none" strike="noStrike" cap="none" normalizeH="0" baseline="0" dirty="0">
              <a:ln>
                <a:noFill/>
              </a:ln>
              <a:effectLst/>
              <a:latin typeface="Palatino Linotype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Ingestion (Cloud Storage):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Simulated video feeds and a Standard Operating Procedure (SOP) PDF are uploaded.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i="0" u="none" strike="noStrike" cap="none" normalizeH="0" baseline="0" dirty="0">
              <a:ln>
                <a:noFill/>
              </a:ln>
              <a:effectLst/>
              <a:latin typeface="Palatino Linotype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dirty="0">
                <a:latin typeface="Palatino Linotype"/>
              </a:rPr>
              <a:t>Perception</a:t>
            </a: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 </a:t>
            </a: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(Vertex AI Vision):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A pre-trained Object Detector model analyzes the video, identifying and counting people frame-by-frame.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The results (timestamps, counts, locations) are streamed directly to a </a:t>
            </a:r>
            <a:r>
              <a:rPr lang="en-US" altLang="en-US" sz="1600" i="0" u="none" strike="noStrike" cap="none" normalizeH="0" baseline="0" dirty="0" err="1">
                <a:ln>
                  <a:noFill/>
                </a:ln>
                <a:effectLst/>
                <a:latin typeface="Palatino Linotype"/>
              </a:rPr>
              <a:t>BigQuery</a:t>
            </a: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 table.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i="0" u="none" strike="noStrike" cap="none" normalizeH="0" baseline="0" dirty="0">
              <a:ln>
                <a:noFill/>
              </a:ln>
              <a:effectLst/>
              <a:latin typeface="Palatino Linotype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Cognitive Core (Vertex AI RAG Engine &amp; Gemini):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The Vertex AI RAG Engine creates a knowledge base by indexing two sources: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Static Knowledge: </a:t>
            </a: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The SOP PDF document.   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Dynamic "Live" Data:</a:t>
            </a: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 The </a:t>
            </a:r>
            <a:r>
              <a:rPr lang="en-US" altLang="en-US" sz="1600" i="0" u="none" strike="noStrike" cap="none" normalizeH="0" baseline="0" dirty="0" err="1">
                <a:ln>
                  <a:noFill/>
                </a:ln>
                <a:effectLst/>
                <a:latin typeface="Palatino Linotype"/>
              </a:rPr>
              <a:t>BigQuery</a:t>
            </a: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 table with real-time object counts.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Gemini acts as the reasoning engine, using the RAG Engine as a tool to retrieve context before answering a question.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i="0" u="none" strike="noStrike" cap="none" normalizeH="0" baseline="0" dirty="0">
              <a:ln>
                <a:noFill/>
              </a:ln>
              <a:effectLst/>
              <a:latin typeface="Palatino Linotype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600" b="1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Interaction (Firebase Web App):</a:t>
            </a:r>
            <a:r>
              <a:rPr lang="en-US" altLang="en-US" sz="1600" i="0" u="none" strike="noStrike" cap="none" normalizeH="0" baseline="0" dirty="0">
                <a:ln>
                  <a:noFill/>
                </a:ln>
                <a:effectLst/>
                <a:latin typeface="Palatino Linotype"/>
              </a:rPr>
              <a:t>A simple web UI allows a commander to ask questions in plain English.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B3AA30-710A-FE89-13DD-3C1DBD180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158927" y="944413"/>
            <a:ext cx="4398398" cy="146968"/>
          </a:xfrm>
          <a:prstGeom prst="rect">
            <a:avLst/>
          </a:prstGeom>
          <a:gradFill>
            <a:gsLst>
              <a:gs pos="100000">
                <a:srgbClr val="5236AB"/>
              </a:gs>
              <a:gs pos="0">
                <a:srgbClr val="E31937"/>
              </a:gs>
              <a:gs pos="60000">
                <a:srgbClr val="A82465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92A1BE-9566-33AF-B80C-3F618E3B2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07" y="1333952"/>
            <a:ext cx="5046043" cy="504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4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44CE7-556B-25D2-0EB4-ADC463D7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5B39FD-BA7A-3670-FF0B-2F1AB3DE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3" y="682514"/>
            <a:ext cx="10658475" cy="532765"/>
          </a:xfrm>
        </p:spPr>
        <p:txBody>
          <a:bodyPr>
            <a:normAutofit/>
          </a:bodyPr>
          <a:lstStyle/>
          <a:p>
            <a:r>
              <a:rPr lang="en-US" sz="2400" b="1">
                <a:latin typeface="Palatino Linotype"/>
              </a:rPr>
              <a:t>P</a:t>
            </a:r>
            <a:r>
              <a:rPr lang="en-US" sz="1600" b="1">
                <a:latin typeface="Palatino Linotype"/>
              </a:rPr>
              <a:t>REREQUITIES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F859A-8769-1470-E2F9-AF6CB66CD070}"/>
              </a:ext>
            </a:extLst>
          </p:cNvPr>
          <p:cNvSpPr>
            <a:spLocks/>
          </p:cNvSpPr>
          <p:nvPr/>
        </p:nvSpPr>
        <p:spPr bwMode="gray">
          <a:xfrm>
            <a:off x="766763" y="1336766"/>
            <a:ext cx="10675412" cy="342900"/>
          </a:xfrm>
          <a:prstGeom prst="rect">
            <a:avLst/>
          </a:prstGeom>
          <a:gradFill flip="none" rotWithShape="1">
            <a:gsLst>
              <a:gs pos="0">
                <a:srgbClr val="E31937"/>
              </a:gs>
              <a:gs pos="60000">
                <a:srgbClr val="A82465"/>
              </a:gs>
              <a:gs pos="100000">
                <a:srgbClr val="5236AB"/>
              </a:gs>
            </a:gsLst>
            <a:lin ang="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182880" tIns="0" rIns="182880" bIns="0" rtlCol="0" anchor="ctr"/>
          <a:lstStyle/>
          <a:p>
            <a:pPr>
              <a:spcBef>
                <a:spcPct val="0"/>
              </a:spcBef>
              <a:buClrTx/>
              <a:buSzPct val="90000"/>
            </a:pPr>
            <a:r>
              <a:rPr lang="en-US" b="1">
                <a:solidFill>
                  <a:schemeClr val="bg1"/>
                </a:solidFill>
                <a:latin typeface="Palatino Linotype"/>
                <a:cs typeface="Arial" pitchFamily="34" charset="0"/>
              </a:rPr>
              <a:t>Tech Stack Required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567D756-760E-6003-5CF3-AD34EAAE0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spect="1"/>
          </p:cNvSpPr>
          <p:nvPr/>
        </p:nvSpPr>
        <p:spPr>
          <a:xfrm>
            <a:off x="767804" y="1933693"/>
            <a:ext cx="356616" cy="351863"/>
          </a:xfrm>
          <a:prstGeom prst="ellipse">
            <a:avLst/>
          </a:prstGeom>
          <a:noFill/>
          <a:ln w="22225">
            <a:solidFill>
              <a:srgbClr val="5236A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700">
                <a:latin typeface="Palatino Linotype"/>
                <a:sym typeface="Wingdings 3" panose="05040102010807070707" pitchFamily="18" charset="2"/>
              </a:rPr>
              <a:t></a:t>
            </a:r>
            <a:endParaRPr lang="en-US" sz="1700">
              <a:latin typeface="Palatino Linotyp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4AA9A-3AE8-8575-928B-526A2B1D760D}"/>
              </a:ext>
            </a:extLst>
          </p:cNvPr>
          <p:cNvSpPr>
            <a:spLocks/>
          </p:cNvSpPr>
          <p:nvPr/>
        </p:nvSpPr>
        <p:spPr>
          <a:xfrm>
            <a:off x="1355471" y="1951896"/>
            <a:ext cx="4457361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None/>
            </a:pPr>
            <a:r>
              <a:rPr lang="en-US" sz="1600" b="1" dirty="0"/>
              <a:t>Vertex AI Vision:</a:t>
            </a:r>
            <a:r>
              <a:rPr lang="en-US" sz="1600" dirty="0"/>
              <a:t> For scalable, real-time video analysis.</a:t>
            </a:r>
            <a:endParaRPr lang="en-US" sz="1600" dirty="0">
              <a:latin typeface="Palatino Linotype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E53DEE1-AF02-8E8C-1975-F22FDE63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spect="1"/>
          </p:cNvSpPr>
          <p:nvPr/>
        </p:nvSpPr>
        <p:spPr>
          <a:xfrm>
            <a:off x="767804" y="3045264"/>
            <a:ext cx="356616" cy="351863"/>
          </a:xfrm>
          <a:prstGeom prst="ellipse">
            <a:avLst/>
          </a:prstGeom>
          <a:noFill/>
          <a:ln w="22225">
            <a:solidFill>
              <a:srgbClr val="5236A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700">
                <a:latin typeface="Palatino Linotype"/>
                <a:sym typeface="Wingdings 3" panose="05040102010807070707" pitchFamily="18" charset="2"/>
              </a:rPr>
              <a:t></a:t>
            </a:r>
            <a:endParaRPr lang="en-US" sz="1700">
              <a:latin typeface="Palatino Linotyp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6DDE9-A513-306A-D979-3346238B3DA4}"/>
              </a:ext>
            </a:extLst>
          </p:cNvPr>
          <p:cNvSpPr>
            <a:spLocks/>
          </p:cNvSpPr>
          <p:nvPr/>
        </p:nvSpPr>
        <p:spPr>
          <a:xfrm>
            <a:off x="1325975" y="3073301"/>
            <a:ext cx="4838851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None/>
            </a:pPr>
            <a:r>
              <a:rPr lang="en-US" sz="1600" b="1" dirty="0" err="1"/>
              <a:t>BigQuery</a:t>
            </a:r>
            <a:r>
              <a:rPr lang="en-US" sz="1600" b="1" dirty="0"/>
              <a:t>:</a:t>
            </a:r>
            <a:r>
              <a:rPr lang="en-US" sz="1600" dirty="0"/>
              <a:t> As the high-speed data warehouse for all event analytics.</a:t>
            </a:r>
            <a:endParaRPr lang="en-US" sz="1600" dirty="0">
              <a:latin typeface="Palatino Linotype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BE71F0-7D72-94C0-1C37-8F8040F89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spect="1"/>
          </p:cNvSpPr>
          <p:nvPr/>
        </p:nvSpPr>
        <p:spPr>
          <a:xfrm>
            <a:off x="767804" y="4229728"/>
            <a:ext cx="356616" cy="351863"/>
          </a:xfrm>
          <a:prstGeom prst="ellipse">
            <a:avLst/>
          </a:prstGeom>
          <a:noFill/>
          <a:ln w="22225">
            <a:solidFill>
              <a:srgbClr val="5236A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700">
                <a:latin typeface="Palatino Linotype"/>
                <a:sym typeface="Wingdings 3" panose="05040102010807070707" pitchFamily="18" charset="2"/>
              </a:rPr>
              <a:t></a:t>
            </a:r>
            <a:endParaRPr lang="en-US" sz="1700">
              <a:latin typeface="Palatino Linotype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1FC6D-EDAB-92BF-D305-5B541B7FEF61}"/>
              </a:ext>
            </a:extLst>
          </p:cNvPr>
          <p:cNvSpPr>
            <a:spLocks/>
          </p:cNvSpPr>
          <p:nvPr/>
        </p:nvSpPr>
        <p:spPr>
          <a:xfrm>
            <a:off x="1325975" y="4229728"/>
            <a:ext cx="4956839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None/>
            </a:pPr>
            <a:r>
              <a:rPr lang="en-US" sz="1600" b="1" dirty="0"/>
              <a:t>Vertex AI RAG Engine:</a:t>
            </a:r>
            <a:r>
              <a:rPr lang="en-US" sz="1600" dirty="0"/>
              <a:t> To create a powerful, searchable knowledge base from diverse data sources.</a:t>
            </a:r>
            <a:endParaRPr lang="en-US" sz="1600" dirty="0">
              <a:latin typeface="Palatino Linotype"/>
            </a:endParaRP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B6EF314-5784-622D-0A7B-2D2E856A8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spect="1"/>
          </p:cNvSpPr>
          <p:nvPr/>
        </p:nvSpPr>
        <p:spPr>
          <a:xfrm>
            <a:off x="6334886" y="1874699"/>
            <a:ext cx="356616" cy="351863"/>
          </a:xfrm>
          <a:prstGeom prst="ellipse">
            <a:avLst/>
          </a:prstGeom>
          <a:noFill/>
          <a:ln w="22225">
            <a:solidFill>
              <a:srgbClr val="5236A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700">
                <a:latin typeface="Palatino Linotype"/>
                <a:sym typeface="Wingdings 3" panose="05040102010807070707" pitchFamily="18" charset="2"/>
              </a:rPr>
              <a:t></a:t>
            </a:r>
            <a:endParaRPr lang="en-US" sz="1700">
              <a:latin typeface="Palatino Linotyp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FC93F5-6CCA-3311-6E95-424223A41FB0}"/>
              </a:ext>
            </a:extLst>
          </p:cNvPr>
          <p:cNvSpPr>
            <a:spLocks/>
          </p:cNvSpPr>
          <p:nvPr/>
        </p:nvSpPr>
        <p:spPr>
          <a:xfrm>
            <a:off x="6961881" y="1897610"/>
            <a:ext cx="4457361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None/>
            </a:pPr>
            <a:r>
              <a:rPr lang="en-US" sz="1600" b="1" dirty="0"/>
              <a:t>Gemini API:</a:t>
            </a:r>
            <a:r>
              <a:rPr lang="en-US" sz="1600" dirty="0"/>
              <a:t> The state-of-the-art reasoning engine that understands context and provides intelligent answers.</a:t>
            </a:r>
            <a:endParaRPr lang="en-US" sz="1600" dirty="0">
              <a:latin typeface="Palatino Linotype"/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C669DBB-8FBC-88CD-1E5B-CB9C0F72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spect="1"/>
          </p:cNvSpPr>
          <p:nvPr/>
        </p:nvSpPr>
        <p:spPr>
          <a:xfrm>
            <a:off x="6334886" y="3371370"/>
            <a:ext cx="356616" cy="351863"/>
          </a:xfrm>
          <a:prstGeom prst="ellipse">
            <a:avLst/>
          </a:prstGeom>
          <a:noFill/>
          <a:ln w="22225">
            <a:solidFill>
              <a:srgbClr val="5236A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700">
                <a:latin typeface="Palatino Linotype"/>
                <a:sym typeface="Wingdings 3" panose="05040102010807070707" pitchFamily="18" charset="2"/>
              </a:rPr>
              <a:t></a:t>
            </a:r>
            <a:endParaRPr lang="en-US" sz="1700">
              <a:latin typeface="Palatino Linotype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F4E18E-8CA8-94FA-1CEB-55DC19407241}"/>
              </a:ext>
            </a:extLst>
          </p:cNvPr>
          <p:cNvSpPr>
            <a:spLocks/>
          </p:cNvSpPr>
          <p:nvPr/>
        </p:nvSpPr>
        <p:spPr>
          <a:xfrm>
            <a:off x="6961881" y="3382688"/>
            <a:ext cx="4659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>
              <a:buNone/>
            </a:pPr>
            <a:r>
              <a:rPr lang="en-US" sz="1600" b="1" dirty="0"/>
              <a:t>Cloud Storage &amp; Cloud Run:</a:t>
            </a:r>
            <a:r>
              <a:rPr lang="en-US" sz="1600" dirty="0"/>
              <a:t> For serverless data hosting and application deployment.</a:t>
            </a:r>
            <a:endParaRPr lang="en-US" sz="1600" dirty="0">
              <a:latin typeface="Palatino Linotype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81FAB0-6B63-34FD-B4BF-D5FD90B77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gray">
          <a:xfrm>
            <a:off x="10668000" y="-342900"/>
            <a:ext cx="1524000" cy="342900"/>
          </a:xfrm>
          <a:prstGeom prst="rect">
            <a:avLst/>
          </a:prstGeom>
          <a:solidFill>
            <a:srgbClr val="200A58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 sz="1600" b="1" spc="200">
                <a:solidFill>
                  <a:schemeClr val="bg1"/>
                </a:solidFill>
                <a:latin typeface="Palatino Linotype"/>
                <a:cs typeface="Arial" pitchFamily="34" charset="0"/>
              </a:rPr>
              <a:t>NEW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0DA941-9BFC-E710-D4B4-E64CFD0A0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5A3C56-E491-49B2-93F3-63532DF516BC}" type="slidenum">
              <a:rPr lang="en-CA" smtClean="0"/>
              <a:pPr/>
              <a:t>5</a:t>
            </a:fld>
            <a:endParaRPr lang="en-CA"/>
          </a:p>
        </p:txBody>
      </p:sp>
      <p:pic>
        <p:nvPicPr>
          <p:cNvPr id="27" name="Picture 26" descr="A logo of a cloud&#10;&#10;AI-generated content may be incorrect.">
            <a:extLst>
              <a:ext uri="{FF2B5EF4-FFF2-40B4-BE49-F238E27FC236}">
                <a16:creationId xmlns:a16="http://schemas.microsoft.com/office/drawing/2014/main" id="{F7BABFED-B2AA-84B3-7C8C-8EC5DFE0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8" y="5614218"/>
            <a:ext cx="1734805" cy="971491"/>
          </a:xfrm>
          <a:prstGeom prst="rect">
            <a:avLst/>
          </a:prstGeom>
        </p:spPr>
      </p:pic>
      <p:pic>
        <p:nvPicPr>
          <p:cNvPr id="29" name="Picture 28" descr="A blue and white logo&#10;&#10;AI-generated content may be incorrect.">
            <a:extLst>
              <a:ext uri="{FF2B5EF4-FFF2-40B4-BE49-F238E27FC236}">
                <a16:creationId xmlns:a16="http://schemas.microsoft.com/office/drawing/2014/main" id="{58961A2B-CFD6-4333-802A-21190862A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43" y="5442578"/>
            <a:ext cx="2831690" cy="1043530"/>
          </a:xfrm>
          <a:prstGeom prst="rect">
            <a:avLst/>
          </a:prstGeom>
        </p:spPr>
      </p:pic>
      <p:pic>
        <p:nvPicPr>
          <p:cNvPr id="34" name="Picture 33" descr="A blue hexagon with a white logo and a magnifying glass&#10;&#10;AI-generated content may be incorrect.">
            <a:extLst>
              <a:ext uri="{FF2B5EF4-FFF2-40B4-BE49-F238E27FC236}">
                <a16:creationId xmlns:a16="http://schemas.microsoft.com/office/drawing/2014/main" id="{3C5940C1-4D84-D2F9-9FCE-3CE845DEB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59" y="5405818"/>
            <a:ext cx="2492345" cy="1400381"/>
          </a:xfrm>
          <a:prstGeom prst="rect">
            <a:avLst/>
          </a:prstGeom>
        </p:spPr>
      </p:pic>
      <p:pic>
        <p:nvPicPr>
          <p:cNvPr id="36" name="Picture 35" descr="A blue and white logo&#10;&#10;AI-generated content may be incorrect.">
            <a:extLst>
              <a:ext uri="{FF2B5EF4-FFF2-40B4-BE49-F238E27FC236}">
                <a16:creationId xmlns:a16="http://schemas.microsoft.com/office/drawing/2014/main" id="{05415A5A-2BB2-8BE9-E6E7-FCD627DD8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867" y="4955459"/>
            <a:ext cx="1958538" cy="1958538"/>
          </a:xfrm>
          <a:prstGeom prst="rect">
            <a:avLst/>
          </a:prstGeom>
        </p:spPr>
      </p:pic>
      <p:pic>
        <p:nvPicPr>
          <p:cNvPr id="38" name="Picture 37" descr="A black background with colorful lines and dots&#10;&#10;AI-generated content may be incorrect.">
            <a:extLst>
              <a:ext uri="{FF2B5EF4-FFF2-40B4-BE49-F238E27FC236}">
                <a16:creationId xmlns:a16="http://schemas.microsoft.com/office/drawing/2014/main" id="{6AF3FCF1-BCEB-F967-778A-6384EA7E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51" y="5010553"/>
            <a:ext cx="3206511" cy="17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5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5FA2-6AE9-A7C4-36AE-D474C62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/>
              <a:t>Thank You</a:t>
            </a:r>
          </a:p>
        </p:txBody>
      </p:sp>
      <p:pic>
        <p:nvPicPr>
          <p:cNvPr id="4" name="Picture 3" descr="White and black robot hands">
            <a:extLst>
              <a:ext uri="{FF2B5EF4-FFF2-40B4-BE49-F238E27FC236}">
                <a16:creationId xmlns:a16="http://schemas.microsoft.com/office/drawing/2014/main" id="{E9ED3BA9-F86F-9EF4-7731-E4CA4B6A21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5" r="2" b="9742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3C38B1-118F-F015-4A87-952F3EA4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3837389" y="4471389"/>
            <a:ext cx="4567239" cy="90000"/>
          </a:xfrm>
          <a:prstGeom prst="rect">
            <a:avLst/>
          </a:prstGeom>
          <a:gradFill>
            <a:gsLst>
              <a:gs pos="100000">
                <a:srgbClr val="5236AB"/>
              </a:gs>
              <a:gs pos="0">
                <a:srgbClr val="E31937"/>
              </a:gs>
              <a:gs pos="60000">
                <a:srgbClr val="A82465"/>
              </a:gs>
            </a:gsLst>
            <a:lin ang="108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endParaRPr lang="en-US" sz="1600" b="1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79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71456983F9864A8B2A22186A94A6E6" ma:contentTypeVersion="15" ma:contentTypeDescription="Create a new document." ma:contentTypeScope="" ma:versionID="a800fb21427082537e1276d07bc4f93a">
  <xsd:schema xmlns:xsd="http://www.w3.org/2001/XMLSchema" xmlns:xs="http://www.w3.org/2001/XMLSchema" xmlns:p="http://schemas.microsoft.com/office/2006/metadata/properties" xmlns:ns3="e5960118-92d0-425c-ae5e-dc1e76a179a8" xmlns:ns4="c369ac3f-ebca-4394-ba44-4715a2e7d077" targetNamespace="http://schemas.microsoft.com/office/2006/metadata/properties" ma:root="true" ma:fieldsID="4d0fc0a761764643e933799387646fb0" ns3:_="" ns4:_="">
    <xsd:import namespace="e5960118-92d0-425c-ae5e-dc1e76a179a8"/>
    <xsd:import namespace="c369ac3f-ebca-4394-ba44-4715a2e7d07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60118-92d0-425c-ae5e-dc1e76a179a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9ac3f-ebca-4394-ba44-4715a2e7d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369ac3f-ebca-4394-ba44-4715a2e7d077" xsi:nil="true"/>
  </documentManagement>
</p:properties>
</file>

<file path=customXml/itemProps1.xml><?xml version="1.0" encoding="utf-8"?>
<ds:datastoreItem xmlns:ds="http://schemas.openxmlformats.org/officeDocument/2006/customXml" ds:itemID="{D2BFF625-B567-41F7-B4FC-841494F854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960118-92d0-425c-ae5e-dc1e76a179a8"/>
    <ds:schemaRef ds:uri="c369ac3f-ebca-4394-ba44-4715a2e7d0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D706D3-0053-4B19-9AE8-622520448E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F2F409-8885-441C-9E20-F783C2347E56}">
  <ds:schemaRefs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e5960118-92d0-425c-ae5e-dc1e76a179a8"/>
    <ds:schemaRef ds:uri="http://purl.org/dc/terms/"/>
    <ds:schemaRef ds:uri="http://schemas.microsoft.com/office/2006/documentManagement/types"/>
    <ds:schemaRef ds:uri="c369ac3f-ebca-4394-ba44-4715a2e7d077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5b21038-f9e1-4e7d-8ce4-653ce59968ea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480</Words>
  <Application>Microsoft Office PowerPoint</Application>
  <PresentationFormat>Widescreen</PresentationFormat>
  <Paragraphs>70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Palatino Linotype</vt:lpstr>
      <vt:lpstr>Wingdings</vt:lpstr>
      <vt:lpstr>Office Theme</vt:lpstr>
      <vt:lpstr>PowerPoint Presentation</vt:lpstr>
      <vt:lpstr>PROBLEM STATEMENT</vt:lpstr>
      <vt:lpstr>PowerPoint Presentation</vt:lpstr>
      <vt:lpstr>MVP Architecture</vt:lpstr>
      <vt:lpstr>PREREQUITIES</vt:lpstr>
      <vt:lpstr>Thank You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Kalla, Aravind</dc:creator>
  <cp:lastModifiedBy>Kalla, Aravind</cp:lastModifiedBy>
  <cp:revision>8</cp:revision>
  <dcterms:created xsi:type="dcterms:W3CDTF">2025-07-26T08:49:19Z</dcterms:created>
  <dcterms:modified xsi:type="dcterms:W3CDTF">2025-07-27T00:24:33Z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 </vt:lpwstr>
  </property>
  <property fmtid="{D5CDD505-2E9C-101B-9397-08002B2CF9AE}" pid="4" name="ContentTypeId">
    <vt:lpwstr>0x010100DF71456983F9864A8B2A22186A94A6E6</vt:lpwstr>
  </property>
</Properties>
</file>